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8" r:id="rId4"/>
    <p:sldId id="269" r:id="rId5"/>
    <p:sldId id="276" r:id="rId6"/>
    <p:sldId id="272" r:id="rId7"/>
    <p:sldId id="273" r:id="rId8"/>
    <p:sldId id="274" r:id="rId9"/>
    <p:sldId id="275" r:id="rId10"/>
    <p:sldId id="277" r:id="rId11"/>
  </p:sldIdLst>
  <p:sldSz cx="12192000" cy="6858000"/>
  <p:notesSz cx="6858000" cy="9144000"/>
  <p:embeddedFontLst>
    <p:embeddedFont>
      <p:font typeface="메이플스토리" panose="020B0600000101010101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8C7"/>
    <a:srgbClr val="1F4E79"/>
    <a:srgbClr val="FFEBEE"/>
    <a:srgbClr val="0AE854"/>
    <a:srgbClr val="FFF7E1"/>
    <a:srgbClr val="155755"/>
    <a:srgbClr val="1B6D6B"/>
    <a:srgbClr val="FFFEFA"/>
    <a:srgbClr val="FFFFFF"/>
    <a:srgbClr val="15A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F103F-F14E-4F7C-AEE3-AE3F18F966F7}" v="53" dt="2020-06-20T14:57:28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5226" autoAdjust="0"/>
  </p:normalViewPr>
  <p:slideViewPr>
    <p:cSldViewPr snapToGrid="0">
      <p:cViewPr varScale="1">
        <p:scale>
          <a:sx n="91" d="100"/>
          <a:sy n="91" d="100"/>
        </p:scale>
        <p:origin x="51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윤석" userId="fcc4387e-8a4c-4f91-aa42-1c3bf4f3ba9e" providerId="ADAL" clId="{DF4F103F-F14E-4F7C-AEE3-AE3F18F966F7}"/>
    <pc:docChg chg="modSld">
      <pc:chgData name="오윤석" userId="fcc4387e-8a4c-4f91-aa42-1c3bf4f3ba9e" providerId="ADAL" clId="{DF4F103F-F14E-4F7C-AEE3-AE3F18F966F7}" dt="2020-06-20T14:54:08.458" v="626"/>
      <pc:docMkLst>
        <pc:docMk/>
      </pc:docMkLst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2239300041" sldId="256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1376071011" sldId="260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2672691121" sldId="268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1508565398" sldId="269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3843368933" sldId="272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3857390269" sldId="273"/>
        </pc:sldMkLst>
      </pc:sldChg>
      <pc:sldChg chg="modTransition modNotesTx">
        <pc:chgData name="오윤석" userId="fcc4387e-8a4c-4f91-aa42-1c3bf4f3ba9e" providerId="ADAL" clId="{DF4F103F-F14E-4F7C-AEE3-AE3F18F966F7}" dt="2020-06-20T14:54:08.458" v="626"/>
        <pc:sldMkLst>
          <pc:docMk/>
          <pc:sldMk cId="708357587" sldId="274"/>
        </pc:sldMkLst>
      </pc:sldChg>
      <pc:sldChg chg="modTransition modNotesTx">
        <pc:chgData name="오윤석" userId="fcc4387e-8a4c-4f91-aa42-1c3bf4f3ba9e" providerId="ADAL" clId="{DF4F103F-F14E-4F7C-AEE3-AE3F18F966F7}" dt="2020-06-20T14:54:08.458" v="626"/>
        <pc:sldMkLst>
          <pc:docMk/>
          <pc:sldMk cId="187552636" sldId="275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782949379" sldId="276"/>
        </pc:sldMkLst>
      </pc:sldChg>
      <pc:sldChg chg="modTransition">
        <pc:chgData name="오윤석" userId="fcc4387e-8a4c-4f91-aa42-1c3bf4f3ba9e" providerId="ADAL" clId="{DF4F103F-F14E-4F7C-AEE3-AE3F18F966F7}" dt="2020-06-20T14:54:08.458" v="626"/>
        <pc:sldMkLst>
          <pc:docMk/>
          <pc:sldMk cId="3348230097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A88B0-67A8-47BF-8444-24A1C525B3D9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E3037-974F-46E9-9842-DC68B4539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21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오픈소스</a:t>
            </a:r>
            <a:r>
              <a:rPr lang="en-US" altLang="ko-KR" dirty="0"/>
              <a:t>SW</a:t>
            </a:r>
            <a:r>
              <a:rPr lang="ko-KR" altLang="en-US" dirty="0"/>
              <a:t> 프로젝트로 메이플스토리 스펙 계산기를 만들어 발표하게 된 컴퓨터공학과 </a:t>
            </a:r>
            <a:r>
              <a:rPr lang="ko-KR" altLang="en-US" dirty="0" err="1"/>
              <a:t>오윤석입니다</a:t>
            </a:r>
            <a:r>
              <a:rPr lang="en-US" altLang="ko-KR" dirty="0"/>
              <a:t>. </a:t>
            </a:r>
            <a:r>
              <a:rPr lang="ko-KR" altLang="en-US" dirty="0"/>
              <a:t>발표를 시작하기에 앞서 화면 우측 하단에 </a:t>
            </a:r>
            <a:r>
              <a:rPr lang="en-US" altLang="ko-KR" dirty="0"/>
              <a:t>[</a:t>
            </a:r>
            <a:r>
              <a:rPr lang="ko-KR" altLang="en-US" dirty="0"/>
              <a:t>넘김</a:t>
            </a:r>
            <a:r>
              <a:rPr lang="en-US" altLang="ko-KR" dirty="0"/>
              <a:t>] </a:t>
            </a:r>
            <a:r>
              <a:rPr lang="ko-KR" altLang="en-US" dirty="0"/>
              <a:t>서비스 </a:t>
            </a:r>
            <a:r>
              <a:rPr lang="ko-KR" altLang="en-US" dirty="0" err="1"/>
              <a:t>구현물</a:t>
            </a:r>
            <a:r>
              <a:rPr lang="ko-KR" altLang="en-US" baseline="0" dirty="0"/>
              <a:t> </a:t>
            </a:r>
            <a:r>
              <a:rPr lang="en-US" altLang="ko-KR" baseline="0" dirty="0"/>
              <a:t>QR</a:t>
            </a:r>
            <a:r>
              <a:rPr lang="ko-KR" altLang="en-US" baseline="0" dirty="0"/>
              <a:t>코드와 주소가</a:t>
            </a:r>
            <a:r>
              <a:rPr lang="ko-KR" altLang="en-US" dirty="0"/>
              <a:t> 있으니 직접 테스트하시면서 발표 들어주시면 감사드리겠습니다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0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들어주셔서 감사합니다</a:t>
            </a:r>
            <a:r>
              <a:rPr lang="en-US" altLang="ko-KR" dirty="0"/>
              <a:t>. </a:t>
            </a:r>
            <a:r>
              <a:rPr lang="ko-KR" altLang="en-US" dirty="0"/>
              <a:t>지금까지 메이플스토리 스펙 계산기를 만든 컴퓨터공학과 </a:t>
            </a:r>
            <a:r>
              <a:rPr lang="ko-KR" altLang="en-US" dirty="0" err="1"/>
              <a:t>오윤석이었습니다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75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메이플스토리는 대한민국의 대표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RPG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게임은 캐릭터가 계속해서 강해지는 것을 추구하는데요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프로젝트는 메이플스토리에서 어떤 수치를 공략해야 내 캐릭터가 더 강해질지를 계산해주는 도구입니다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06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메이플스토리에는 보시는 바와 같이 너무 다양한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능력치가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얽혀있습니다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 사용자가 직접 계산하는 것은 매우 어렵습니다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068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본 프로젝트에서는 직접 계산을 하지 않고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검색창에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닉네임만 입력하면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6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같이 스펙 효율이 계산되는 프로그램을 만들고자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1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프로젝트에서는 다음과 같은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구성되어있습니다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캐릭터 명을 입력하여 확인을 누르면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정도의 분석 시간 후에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94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분석 결과가 나타납니다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데이터는 메이플스토리 공식 홈페이지의 장비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스탯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데이터를 크롤링하여 유저의 실제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능력치를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추정한 것입니다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추정 결과를 바탕으로 각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스탯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요소마다의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효율을 분석하여 제시합니다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상단 스위치를 통해 각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직업군의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액티브 버프 후의 결과도 확인할 수 있습니다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프로젝트의 아키텍처입니다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동작하고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백엔드는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express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구성하였고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프론트엔드는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svelte.js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오픈소스 프레임워크로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page application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제작하였고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materialize </a:t>
            </a:r>
            <a:r>
              <a:rPr lang="en-US" altLang="ko-K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오픈소스 프레임워크를 사용하여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반응형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 디자인을 하였습니다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백엔드에서는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클라이언트의 요청을 받아 메이플스토리 공식 홈페이지에서 정보를 </a:t>
            </a:r>
            <a:r>
              <a:rPr lang="ko-KR" alt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분석하여 제공합니다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이것을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배포하였고 </a:t>
            </a:r>
            <a:r>
              <a:rPr lang="en-US" altLang="ko-K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freenom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도메인을 제공받아 우측 하단에서 확인하실 수 있는 웹 어플리케이션으로 완성하였습니다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31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프로젝트를 어느정도 완성하여 메이플스토리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인벤이라는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커뮤니티에 게시물을 올려 피드백을 받았습니다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하루에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 이상의 사용자가 방문하고 있는 서비스가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커뮤니티를 통해 프로젝트에 대한 피드백을 받고 실제로 일부 적용되었습니다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지금은 서버가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educate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사용하고 있어 인스턴스가 미국 버지니아 주에 있다 보니 메이플스토리 공식 홈페이지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크롤링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속도가 느려 분석에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분정도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시간이 소요되는데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향후에는 국내 서버로 옮겨 속도를 개선하고자 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 지원되지 않는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제논이나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데몬어벤져와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특수한 계산 법을 가지는 직업의 지원도 확대할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새로운 기능으로 장비 업그레이드 효율을 분석해주는 기능도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검토중입니다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E3037-974F-46E9-9842-DC68B45390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3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943F6-D022-4A80-88BA-0E05EFA80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528CA7-4EF8-4B99-A04F-613FAF8AF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E6D42-63EB-4D8F-9AAA-AEA9AE226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80099-DB8A-499E-9EC2-BCE0E605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08C9B0-C22B-4DD1-AA64-95AC1CEE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86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D075B-77C9-4E66-833C-5C114AA5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B6809E-EB41-474E-8385-0E614ECFA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5A070-8C8D-485B-A2F2-202F0C0F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977109-80CC-4C62-9490-77FC75C8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8906F-CF3E-419B-BA33-E4D2C903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8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F84215-D3BA-4E29-AD9C-76E618C8E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04CB81-8F3E-40BA-A0E7-7B90FBF17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21E9D-8BF7-4EB5-90C5-7820E3C4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3C83A-1DD5-46D0-B680-F144EBF3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89EF41-FBCD-4B29-839E-63BA3A77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0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596D3-CE76-4476-91F0-5C6F2297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B07E2-0437-414E-95F2-8D1D9685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727DB-1D25-4211-80E1-594B9B046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794B1-708F-4F78-BFB4-6E03F5CBA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4F60A-9458-4204-BDE8-56CBF1A1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2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2978-4868-4B3D-B8DB-6F3F9A23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EBB874-D13A-4987-9A6F-93F7EA226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212C2-7917-4C97-98C2-D474BE66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6C76D-604C-4F7D-B61B-65CB312A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2CD59-C6A8-4936-B04F-C6654842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FF6E7-34E0-48E1-9669-474B1223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D310-F285-4B9A-9F7F-2B7A4AC2D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FCFCE4-F080-4487-8113-DA202A724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EBFEFE-8353-4B5F-B07E-D00BF3A1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EC6FF4-4725-4532-BB03-B3DD6644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A8E113-016F-4782-A40E-428DCE1D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1DA6E-E372-4D04-B9D3-05F3AF9F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E43D9-D892-4299-98D8-B30CCA296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C0EDA-7D01-4301-85F8-2C80BDB39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450ED0-29AA-4809-BF1C-13F93C08A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25E80C-2C4A-489A-A754-393C36E01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DF6F16-1091-4B29-A0E2-8E6F5F1AB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993861-FD5A-47DE-84A3-A92E004C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E51136-CA7A-4EEA-85BB-3D3E096B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4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9B00D-3826-4FBB-B9F8-2723EB9D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E52E6D-C04E-460F-AAF1-D25E2537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5B7AD-C2CD-4080-8E61-977EF2D6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A12AA3-6E4E-4F59-BD58-B86A182D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5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7120DE-38D6-4C71-BF42-5A9AE0B6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FB24C3-1289-4EB4-BE14-12B45CAD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1AC2B-558E-48A8-89C5-51A1C622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65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A7C5-D609-4794-BFC9-DE6CA6F7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389C7-B2F4-4F98-BFF9-8F753AD50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90A588-4BFF-4446-BD14-A5A4E3E62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80BAB-2E06-401C-B5EE-845C05DA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5B8841-E700-4E29-A5F2-B8531ECBA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B4DA6-97B5-4EF9-B02F-8C341D24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DA0EC-080D-44C3-9EB5-4E6D3AC3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4B6108-E639-42B9-8B20-0C6A9E09B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F168EC-A346-4EDE-B707-892F6FEF8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F9353-02A7-4B0E-A8B9-BE1861E1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ADB7BA-15F9-4230-83C5-EF5167B4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2818F2-401C-4615-8509-41FCCF6F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2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A2BF6A-FC65-42EA-B36D-4C1B6AC7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D5E66-C3DD-44D2-9BEC-482A7B180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17FC6-352A-46BC-BA47-6208AFC9D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747CF-B4B7-46AA-81FA-C888B6ED0700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684716-39B4-4E59-B8CF-15411E561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DB04F3-FC50-4F7B-B603-BC776F37E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8D76E-36FC-4B77-B663-0F2098E8AA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4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4.jpe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7F81EB-7429-4B74-8201-9C08CA3B5E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52F4D0-9450-46A9-AEAD-87F3FC10EC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901C3-BFC0-460C-BAF3-A30671113771}"/>
              </a:ext>
            </a:extLst>
          </p:cNvPr>
          <p:cNvSpPr txBox="1"/>
          <p:nvPr/>
        </p:nvSpPr>
        <p:spPr>
          <a:xfrm>
            <a:off x="2795084" y="1447362"/>
            <a:ext cx="6601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메이플스토리</a:t>
            </a:r>
            <a:r>
              <a:rPr lang="ko-KR" altLang="en-US" sz="5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000" b="1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스펙</a:t>
            </a:r>
            <a:r>
              <a:rPr lang="ko-KR" altLang="en-US" sz="5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5000" b="1" dirty="0">
                <a:solidFill>
                  <a:srgbClr val="FFC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계산기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FCD6D-AD40-4CD3-96C6-C62A0AB4E3A1}"/>
              </a:ext>
            </a:extLst>
          </p:cNvPr>
          <p:cNvSpPr txBox="1"/>
          <p:nvPr/>
        </p:nvSpPr>
        <p:spPr>
          <a:xfrm>
            <a:off x="7933474" y="2680624"/>
            <a:ext cx="3443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경희대학교</a:t>
            </a:r>
            <a:r>
              <a:rPr lang="ko-KR" altLang="en-US" sz="2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컴퓨터공학과</a:t>
            </a:r>
            <a:endParaRPr lang="en-US" altLang="ko-KR" sz="25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sz="2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2017104005 </a:t>
            </a:r>
            <a:r>
              <a:rPr lang="ko-KR" altLang="en-US" sz="2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오윤석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86180" y="4384608"/>
            <a:ext cx="3605821" cy="2473392"/>
            <a:chOff x="8586180" y="4384608"/>
            <a:chExt cx="3605821" cy="2473392"/>
          </a:xfrm>
        </p:grpSpPr>
        <p:sp>
          <p:nvSpPr>
            <p:cNvPr id="10" name="자유형 9"/>
            <p:cNvSpPr/>
            <p:nvPr/>
          </p:nvSpPr>
          <p:spPr>
            <a:xfrm>
              <a:off x="8586180" y="4384608"/>
              <a:ext cx="3605821" cy="2473392"/>
            </a:xfrm>
            <a:custGeom>
              <a:avLst/>
              <a:gdLst>
                <a:gd name="connsiteX0" fmla="*/ 3605821 w 3605821"/>
                <a:gd name="connsiteY0" fmla="*/ 0 h 2473392"/>
                <a:gd name="connsiteX1" fmla="*/ 3605821 w 3605821"/>
                <a:gd name="connsiteY1" fmla="*/ 2473392 h 2473392"/>
                <a:gd name="connsiteX2" fmla="*/ 0 w 3605821"/>
                <a:gd name="connsiteY2" fmla="*/ 2473392 h 2473392"/>
                <a:gd name="connsiteX3" fmla="*/ 3605821 w 3605821"/>
                <a:gd name="connsiteY3" fmla="*/ 0 h 247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821" h="2473392">
                  <a:moveTo>
                    <a:pt x="3605821" y="0"/>
                  </a:moveTo>
                  <a:lnTo>
                    <a:pt x="3605821" y="2473392"/>
                  </a:lnTo>
                  <a:lnTo>
                    <a:pt x="0" y="2473392"/>
                  </a:lnTo>
                  <a:cubicBezTo>
                    <a:pt x="0" y="1107375"/>
                    <a:pt x="1614381" y="0"/>
                    <a:pt x="36058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3761" y="4795223"/>
              <a:ext cx="1106968" cy="110696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248776" y="5991225"/>
              <a:ext cx="2700842" cy="61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https://maplespec.ga</a:t>
              </a:r>
            </a:p>
            <a:p>
              <a:pPr algn="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닉네임 예시</a:t>
              </a:r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 88</a:t>
              </a:r>
              <a:r>
                <a:rPr lang="ko-KR" altLang="en-US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분고민한닉</a:t>
              </a:r>
              <a:endPara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B58D036B-843B-46E5-A88F-87B6CB648E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930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34"/>
    </mc:Choice>
    <mc:Fallback>
      <p:transition spd="slow" advTm="19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7F81EB-7429-4B74-8201-9C08CA3B5E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52F4D0-9450-46A9-AEAD-87F3FC10EC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901C3-BFC0-460C-BAF3-A30671113771}"/>
              </a:ext>
            </a:extLst>
          </p:cNvPr>
          <p:cNvSpPr txBox="1"/>
          <p:nvPr/>
        </p:nvSpPr>
        <p:spPr>
          <a:xfrm>
            <a:off x="2795084" y="2719526"/>
            <a:ext cx="6601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감사합니다</a:t>
            </a:r>
            <a:r>
              <a:rPr lang="en-US" altLang="ko-KR" sz="5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5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FCD6D-AD40-4CD3-96C6-C62A0AB4E3A1}"/>
              </a:ext>
            </a:extLst>
          </p:cNvPr>
          <p:cNvSpPr txBox="1"/>
          <p:nvPr/>
        </p:nvSpPr>
        <p:spPr>
          <a:xfrm>
            <a:off x="8667204" y="201579"/>
            <a:ext cx="3443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경희대학교</a:t>
            </a:r>
            <a:r>
              <a:rPr lang="ko-KR" altLang="en-US" sz="2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컴퓨터공학과</a:t>
            </a:r>
            <a:endParaRPr lang="en-US" altLang="ko-KR" sz="25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r"/>
            <a:r>
              <a:rPr lang="en-US" altLang="ko-KR" sz="2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2017104005 </a:t>
            </a:r>
            <a:r>
              <a:rPr lang="ko-KR" altLang="en-US" sz="25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오윤석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586180" y="4384608"/>
            <a:ext cx="3605821" cy="2473392"/>
            <a:chOff x="8586180" y="4384608"/>
            <a:chExt cx="3605821" cy="2473392"/>
          </a:xfrm>
        </p:grpSpPr>
        <p:sp>
          <p:nvSpPr>
            <p:cNvPr id="10" name="자유형 9"/>
            <p:cNvSpPr/>
            <p:nvPr/>
          </p:nvSpPr>
          <p:spPr>
            <a:xfrm>
              <a:off x="8586180" y="4384608"/>
              <a:ext cx="3605821" cy="2473392"/>
            </a:xfrm>
            <a:custGeom>
              <a:avLst/>
              <a:gdLst>
                <a:gd name="connsiteX0" fmla="*/ 3605821 w 3605821"/>
                <a:gd name="connsiteY0" fmla="*/ 0 h 2473392"/>
                <a:gd name="connsiteX1" fmla="*/ 3605821 w 3605821"/>
                <a:gd name="connsiteY1" fmla="*/ 2473392 h 2473392"/>
                <a:gd name="connsiteX2" fmla="*/ 0 w 3605821"/>
                <a:gd name="connsiteY2" fmla="*/ 2473392 h 2473392"/>
                <a:gd name="connsiteX3" fmla="*/ 3605821 w 3605821"/>
                <a:gd name="connsiteY3" fmla="*/ 0 h 247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5821" h="2473392">
                  <a:moveTo>
                    <a:pt x="3605821" y="0"/>
                  </a:moveTo>
                  <a:lnTo>
                    <a:pt x="3605821" y="2473392"/>
                  </a:lnTo>
                  <a:lnTo>
                    <a:pt x="0" y="2473392"/>
                  </a:lnTo>
                  <a:cubicBezTo>
                    <a:pt x="0" y="1107375"/>
                    <a:pt x="1614381" y="0"/>
                    <a:pt x="36058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3761" y="4795223"/>
              <a:ext cx="1106968" cy="110696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248776" y="5991225"/>
              <a:ext cx="2700842" cy="61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https://maplespec.ga</a:t>
              </a:r>
            </a:p>
            <a:p>
              <a:pPr algn="r"/>
              <a:r>
                <a:rPr lang="ko-KR" altLang="en-US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닉네임 예시</a:t>
              </a:r>
              <a:r>
                <a:rPr lang="en-US" altLang="ko-KR" dirty="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 88</a:t>
              </a:r>
              <a:r>
                <a:rPr lang="ko-KR" altLang="en-US" dirty="0" err="1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분고민한닉</a:t>
              </a:r>
              <a:endPara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6EB3329-D857-4463-B45C-2BD57FEFB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3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2"/>
    </mc:Choice>
    <mc:Fallback>
      <p:transition spd="slow" advTm="9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92363" y="86542"/>
            <a:ext cx="12001258" cy="668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소개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20" y="9234"/>
            <a:ext cx="53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01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433" y="1538573"/>
            <a:ext cx="3449118" cy="28810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9625" y="5009764"/>
            <a:ext cx="726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게임은 계속해서 강해지는 것을 추구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스탯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중 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수치를 올려야 내 캐릭터가 더 강해질지를 계산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해주는 도구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0A23C5F-3B76-4FAA-AFB3-8635136DF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7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07"/>
    </mc:Choice>
    <mc:Fallback>
      <p:transition spd="slow" advTm="1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92363" y="86542"/>
            <a:ext cx="12001258" cy="668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선정 이유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20" y="9234"/>
            <a:ext cx="53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8598" y="2335979"/>
            <a:ext cx="75087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= [ 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주스탯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 +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부스탯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*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공격력 *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무기상수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* 직업보정상수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100 ]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*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100)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*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크리티컬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발동시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크리티컬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보정 *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 (100 +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공격력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%) / 100 ]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* [ (100 +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 +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보공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%) / 100 ]</a:t>
            </a: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*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방어율 무시 보정 *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렙차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보정 * 속성 보정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아케인포스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필요 적의 경우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아케인포스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보정 * 숙련도 보정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      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*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최종데미지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계산값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% + 100) / 100 ]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 rot="17515839">
            <a:off x="6018795" y="554870"/>
            <a:ext cx="162100" cy="55935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4084161" flipH="1">
            <a:off x="6018794" y="554871"/>
            <a:ext cx="162100" cy="55935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1BF768B9-B747-4400-9BAF-232F867ED5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269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1"/>
    </mc:Choice>
    <mc:Fallback>
      <p:transition spd="slow" advTm="9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92363" y="86542"/>
            <a:ext cx="12001258" cy="668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선정 이유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71768" y="1996871"/>
            <a:ext cx="3442447" cy="370092"/>
            <a:chOff x="4156363" y="2009571"/>
            <a:chExt cx="3442447" cy="37009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156363" y="2009571"/>
              <a:ext cx="3442447" cy="370092"/>
            </a:xfrm>
            <a:prstGeom prst="roundRect">
              <a:avLst>
                <a:gd name="adj" fmla="val 758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116356" y="2009571"/>
              <a:ext cx="482454" cy="370092"/>
            </a:xfrm>
            <a:prstGeom prst="roundRect">
              <a:avLst>
                <a:gd name="adj" fmla="val 758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501" y="2104021"/>
              <a:ext cx="188163" cy="18753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20" y="9234"/>
            <a:ext cx="53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05534" y="2034971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88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42" y="2278857"/>
            <a:ext cx="465229" cy="372092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D137C14-E615-4924-BF66-54BB3997D2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565398"/>
      </p:ext>
    </p:extLst>
  </p:cSld>
  <p:clrMapOvr>
    <a:masterClrMapping/>
  </p:clrMapOvr>
  <p:transition spd="slow" advTm="727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7.40741E-7 L -0.06484 -0.0178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92363" y="86542"/>
            <a:ext cx="12001258" cy="668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선정 이유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371768" y="1996871"/>
            <a:ext cx="3442447" cy="370092"/>
            <a:chOff x="4156363" y="2009571"/>
            <a:chExt cx="3442447" cy="37009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156363" y="2009571"/>
              <a:ext cx="3442447" cy="370092"/>
            </a:xfrm>
            <a:prstGeom prst="roundRect">
              <a:avLst>
                <a:gd name="adj" fmla="val 758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116356" y="2009571"/>
              <a:ext cx="482454" cy="370092"/>
            </a:xfrm>
            <a:prstGeom prst="roundRect">
              <a:avLst>
                <a:gd name="adj" fmla="val 758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501" y="2104021"/>
              <a:ext cx="188163" cy="18753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20" y="9234"/>
            <a:ext cx="53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02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159437"/>
              </p:ext>
            </p:extLst>
          </p:nvPr>
        </p:nvGraphicFramePr>
        <p:xfrm>
          <a:off x="3866263" y="3120466"/>
          <a:ext cx="44534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728">
                  <a:extLst>
                    <a:ext uri="{9D8B030D-6E8A-4147-A177-3AD203B41FA5}">
                      <a16:colId xmlns:a16="http://schemas.microsoft.com/office/drawing/2014/main" val="3436369075"/>
                    </a:ext>
                  </a:extLst>
                </a:gridCol>
                <a:gridCol w="2226728">
                  <a:extLst>
                    <a:ext uri="{9D8B030D-6E8A-4147-A177-3AD203B41FA5}">
                      <a16:colId xmlns:a16="http://schemas.microsoft.com/office/drawing/2014/main" val="151500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효율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주스탯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1%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주스탯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86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공격력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주스탯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466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공격시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데미지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1%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주스탯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3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방어율 무시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1%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주스탯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0803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96463" y="512535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…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05534" y="2034971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88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A4863A22-0BB8-4BBC-8E30-3F6699774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9379"/>
      </p:ext>
    </p:extLst>
  </p:cSld>
  <p:clrMapOvr>
    <a:masterClrMapping/>
  </p:clrMapOvr>
  <p:transition spd="slow" advTm="4110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92363" y="86542"/>
            <a:ext cx="12001258" cy="6684908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핵심 기능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20" y="9234"/>
            <a:ext cx="53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03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514" y="1140081"/>
            <a:ext cx="5200650" cy="40100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26886" y="495306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명 입력 페이지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74565" y="5613569"/>
            <a:ext cx="5434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명을 입력하고 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확인 버튼을 누르면 캐릭터 분석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시작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분석에 약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 정도 소요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276" y="1261099"/>
            <a:ext cx="4629150" cy="363855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27E5503-A9E8-4A97-93FB-EE4BD9039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6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4"/>
    </mc:Choice>
    <mc:Fallback>
      <p:transition spd="slow" advTm="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92363" y="86542"/>
            <a:ext cx="12001258" cy="6684908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핵심 기능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20" y="9234"/>
            <a:ext cx="538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03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404" y="1299389"/>
            <a:ext cx="5174027" cy="44272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65324" y="5813136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분석 결과 페이지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88193" y="1303378"/>
            <a:ext cx="51155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메이플스토리 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공식 홈페이지의 데이터를 크롤링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실제 </a:t>
            </a:r>
            <a:r>
              <a:rPr lang="ko-KR" altLang="en-US" dirty="0" err="1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능력치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추정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</a:t>
            </a:r>
            <a:r>
              <a:rPr lang="ko-KR" altLang="en-US" dirty="0" err="1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스탯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요소마다의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효율을 분석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버프 사용 여부에 따른 효율 비교 가능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0A1DD35-AF7F-4F85-BFC3-1AB4A5FDD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9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2"/>
    </mc:Choice>
    <mc:Fallback>
      <p:transition spd="slow" advTm="2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74912" y="86546"/>
            <a:ext cx="12001258" cy="668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41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프로젝트 아키텍처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19" y="9234"/>
            <a:ext cx="564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04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 descr="넥스터즈] 서버 개발 일지 - Nginx 적용기, Nginx 정규식 적용과 기타 ...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29" y="2561260"/>
            <a:ext cx="1482126" cy="51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velte 설치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4" r="27134"/>
          <a:stretch/>
        </p:blipFill>
        <p:spPr bwMode="auto">
          <a:xfrm>
            <a:off x="7860323" y="2442413"/>
            <a:ext cx="624254" cy="75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ress 설치 - 한 눈에 끝내는 Node.j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198" y="2450351"/>
            <a:ext cx="1335517" cy="7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메이플 스토리 글꼴/폰트/글씨체 를 다운 받아보자! : 네이버 블로그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5" y="4838496"/>
            <a:ext cx="1090268" cy="5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Make a Website with Javascript, HTML and CSS - Skywell Software"/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" t="22048" r="5927" b="23253"/>
          <a:stretch/>
        </p:blipFill>
        <p:spPr bwMode="auto">
          <a:xfrm>
            <a:off x="7214507" y="3341234"/>
            <a:ext cx="1915886" cy="7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933575" y="1698499"/>
            <a:ext cx="8283932" cy="3721226"/>
          </a:xfrm>
          <a:prstGeom prst="round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초보를 위한 도커 안내서 - 도커란 무엇인가?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55" y="1034956"/>
            <a:ext cx="1520474" cy="13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7141" y="2921004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웹서버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853229" y="2808550"/>
            <a:ext cx="838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781550" y="2808550"/>
            <a:ext cx="7033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41019" y="2921004"/>
            <a:ext cx="691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proxy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1743075" y="3228781"/>
            <a:ext cx="2188271" cy="1711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9274445">
            <a:off x="2192125" y="4013957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장비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스탯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 정보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크롤링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05841" y="2119897"/>
            <a:ext cx="7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API &gt;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89043" y="2119897"/>
            <a:ext cx="766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SPA &gt;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7" name="꺾인 연결선 16"/>
          <p:cNvCxnSpPr/>
          <p:nvPr/>
        </p:nvCxnSpPr>
        <p:spPr>
          <a:xfrm rot="10800000">
            <a:off x="4121847" y="3817735"/>
            <a:ext cx="4050605" cy="798193"/>
          </a:xfrm>
          <a:prstGeom prst="bentConnector3">
            <a:avLst>
              <a:gd name="adj1" fmla="val 1000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76232" y="4690075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call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64" name="Picture 16" descr="AWS 서버 환경 구축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619" y="483604"/>
            <a:ext cx="1346790" cy="8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오른쪽 화살표 23"/>
          <p:cNvSpPr/>
          <p:nvPr/>
        </p:nvSpPr>
        <p:spPr>
          <a:xfrm rot="20681251">
            <a:off x="6900290" y="1146827"/>
            <a:ext cx="1767743" cy="164197"/>
          </a:xfrm>
          <a:prstGeom prst="rightArrow">
            <a:avLst>
              <a:gd name="adj1" fmla="val 48472"/>
              <a:gd name="adj2" fmla="val 109542"/>
            </a:avLst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 rot="20698354">
            <a:off x="7354255" y="875987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배포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4101" y="4487446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</a:t>
            </a:r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공식홈페이지</a:t>
            </a:r>
            <a:r>
              <a: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&gt;</a:t>
            </a:r>
            <a:endParaRPr lang="ko-KR" altLang="en-US" sz="1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66" name="Picture 18" descr="Freenom - A Name for Everyo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261" y="2119897"/>
            <a:ext cx="1205859" cy="29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오른쪽 화살표 43"/>
          <p:cNvSpPr/>
          <p:nvPr/>
        </p:nvSpPr>
        <p:spPr>
          <a:xfrm rot="13097420">
            <a:off x="10090742" y="1575693"/>
            <a:ext cx="1243389" cy="159066"/>
          </a:xfrm>
          <a:prstGeom prst="rightArrow">
            <a:avLst>
              <a:gd name="adj1" fmla="val 48472"/>
              <a:gd name="adj2" fmla="val 109542"/>
            </a:avLst>
          </a:prstGeom>
          <a:solidFill>
            <a:srgbClr val="1F4E79"/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 rot="2278395">
            <a:off x="10602881" y="1365825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도메인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68" name="Picture 20" descr="GitHub - LintangWisesa/Materialize_Summary: Summary of ...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57" y="3024395"/>
            <a:ext cx="702247" cy="6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5C81629-250B-448D-BACB-4A2EC1AC22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5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19"/>
    </mc:Choice>
    <mc:Fallback>
      <p:transition spd="slow" advTm="41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13D039-062A-4659-9726-CD41BF3A9CB3}"/>
              </a:ext>
            </a:extLst>
          </p:cNvPr>
          <p:cNvSpPr/>
          <p:nvPr/>
        </p:nvSpPr>
        <p:spPr>
          <a:xfrm>
            <a:off x="0" y="0"/>
            <a:ext cx="12189038" cy="6858000"/>
          </a:xfrm>
          <a:prstGeom prst="rect">
            <a:avLst/>
          </a:prstGeom>
          <a:solidFill>
            <a:srgbClr val="15A0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07681F-E0E6-4583-888E-78D1AC1F36BD}"/>
              </a:ext>
            </a:extLst>
          </p:cNvPr>
          <p:cNvSpPr/>
          <p:nvPr/>
        </p:nvSpPr>
        <p:spPr>
          <a:xfrm>
            <a:off x="74912" y="86546"/>
            <a:ext cx="12001258" cy="668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26739-68CD-4A79-9CDE-06B573737D11}"/>
              </a:ext>
            </a:extLst>
          </p:cNvPr>
          <p:cNvSpPr txBox="1"/>
          <p:nvPr/>
        </p:nvSpPr>
        <p:spPr>
          <a:xfrm>
            <a:off x="511687" y="400578"/>
            <a:ext cx="3840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 및 향후 개선 방향</a:t>
            </a:r>
            <a:endParaRPr lang="ko-KR" altLang="en-US" sz="3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3EEC11A-9946-43F6-A662-C9C2A2A10910}"/>
              </a:ext>
            </a:extLst>
          </p:cNvPr>
          <p:cNvSpPr/>
          <p:nvPr/>
        </p:nvSpPr>
        <p:spPr>
          <a:xfrm>
            <a:off x="5706591" y="-301385"/>
            <a:ext cx="775855" cy="775855"/>
          </a:xfrm>
          <a:prstGeom prst="ellipse">
            <a:avLst/>
          </a:prstGeom>
          <a:solidFill>
            <a:srgbClr val="15A0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42B91-ED85-4FB1-A700-60B6A4DB7347}"/>
              </a:ext>
            </a:extLst>
          </p:cNvPr>
          <p:cNvSpPr txBox="1"/>
          <p:nvPr/>
        </p:nvSpPr>
        <p:spPr>
          <a:xfrm>
            <a:off x="5823819" y="9234"/>
            <a:ext cx="564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04</a:t>
            </a:r>
            <a:endParaRPr lang="ko-KR" altLang="en-US" sz="2100" b="1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C9293D-919F-4ABF-B208-1FD5266D62ED}"/>
              </a:ext>
            </a:extLst>
          </p:cNvPr>
          <p:cNvCxnSpPr>
            <a:cxnSpLocks/>
          </p:cNvCxnSpPr>
          <p:nvPr/>
        </p:nvCxnSpPr>
        <p:spPr>
          <a:xfrm>
            <a:off x="585579" y="948409"/>
            <a:ext cx="3938796" cy="0"/>
          </a:xfrm>
          <a:prstGeom prst="line">
            <a:avLst/>
          </a:prstGeom>
          <a:ln w="28575">
            <a:solidFill>
              <a:srgbClr val="1079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323" y="1249795"/>
            <a:ext cx="3850077" cy="4850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823819" y="1086606"/>
            <a:ext cx="550343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결론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 사용자 </a:t>
            </a:r>
            <a:r>
              <a:rPr lang="ko-KR" altLang="en-US" dirty="0">
                <a:solidFill>
                  <a:srgbClr val="4C78C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약 </a:t>
            </a:r>
            <a:r>
              <a:rPr lang="en-US" altLang="ko-KR" dirty="0">
                <a:solidFill>
                  <a:srgbClr val="4C78C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100</a:t>
            </a:r>
            <a:r>
              <a:rPr lang="ko-KR" altLang="en-US" dirty="0">
                <a:solidFill>
                  <a:srgbClr val="4C78C7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 이상의 서비스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기록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메이플스토리 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커뮤니티를 통해 피드백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받고 있음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 경로를 통해 검증해본 결과 </a:t>
            </a:r>
            <a:r>
              <a:rPr lang="ko-KR" altLang="en-US" dirty="0">
                <a:solidFill>
                  <a:schemeClr val="accen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스펙은 잘 계산된다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향후 개선 방향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 속도 개선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특수한 계산법을 가지는 직업 지원 확대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장비 업그레이드 효율 분석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0564" y="6182490"/>
            <a:ext cx="324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&lt; 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메이플스토리 </a:t>
            </a:r>
            <a:r>
              <a:rPr lang="ko-KR" altLang="en-US" sz="1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인벤에서</a:t>
            </a:r>
            <a:r>
              <a:rPr lang="ko-KR" altLang="en-US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추천 받은 게시물 </a:t>
            </a:r>
            <a:r>
              <a:rPr lang="en-US" altLang="ko-KR" sz="1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endParaRPr lang="ko-KR" altLang="en-US" sz="1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761" y="4795223"/>
            <a:ext cx="1106968" cy="1106968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9248776" y="5991225"/>
            <a:ext cx="2700842" cy="610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https://maplespec.ga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닉네임 예시</a:t>
            </a:r>
            <a:r>
              <a:rPr lang="en-US" altLang="ko-KR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88</a:t>
            </a:r>
            <a:r>
              <a:rPr lang="ko-KR" altLang="en-US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분고민한닉</a:t>
            </a:r>
            <a:endParaRPr lang="en-US" altLang="ko-KR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7E57D3C-FCAD-41C6-B615-C887243F3D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71300" y="63373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57"/>
    </mc:Choice>
    <mc:Fallback>
      <p:transition spd="slow" advTm="5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778</Words>
  <Application>Microsoft Office PowerPoint</Application>
  <PresentationFormat>와이드스크린</PresentationFormat>
  <Paragraphs>110</Paragraphs>
  <Slides>10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메이플스토리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은령</dc:creator>
  <cp:lastModifiedBy>오 윤석</cp:lastModifiedBy>
  <cp:revision>299</cp:revision>
  <dcterms:created xsi:type="dcterms:W3CDTF">2019-11-07T02:04:14Z</dcterms:created>
  <dcterms:modified xsi:type="dcterms:W3CDTF">2020-06-20T18:26:55Z</dcterms:modified>
</cp:coreProperties>
</file>